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pplication/vnd.openxmlformats-officedocument.oleObject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57" r:id="rId3"/>
    <p:sldId id="281" r:id="rId4"/>
    <p:sldId id="265" r:id="rId5"/>
    <p:sldId id="267" r:id="rId6"/>
    <p:sldId id="266" r:id="rId7"/>
    <p:sldId id="268" r:id="rId8"/>
    <p:sldId id="270" r:id="rId9"/>
    <p:sldId id="271" r:id="rId10"/>
    <p:sldId id="272" r:id="rId11"/>
    <p:sldId id="269" r:id="rId12"/>
    <p:sldId id="277" r:id="rId13"/>
    <p:sldId id="275" r:id="rId14"/>
    <p:sldId id="274" r:id="rId15"/>
    <p:sldId id="276" r:id="rId16"/>
    <p:sldId id="278" r:id="rId17"/>
    <p:sldId id="279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image" Target="../media/image2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22.10.2012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22.10.2012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22.10.2012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22.10.2012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22.10.2012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22.10.2012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22.10.2012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wmf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4.jpeg"/><Relationship Id="rId4" Type="http://schemas.openxmlformats.org/officeDocument/2006/relationships/oleObject" Target="../embeddings/oleObject2.bin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Прямоугольник 1"/>
          <p:cNvSpPr>
            <a:spLocks noChangeArrowheads="1"/>
          </p:cNvSpPr>
          <p:nvPr/>
        </p:nvSpPr>
        <p:spPr bwMode="auto">
          <a:xfrm>
            <a:off x="214313" y="642938"/>
            <a:ext cx="8215312" cy="2554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/>
              <a:t> «Эйлер вычислял без видимого усилия, как человек дышит или как орёл парит над землёй». </a:t>
            </a:r>
          </a:p>
        </p:txBody>
      </p:sp>
      <p:sp>
        <p:nvSpPr>
          <p:cNvPr id="5123" name="Прямоугольник 2"/>
          <p:cNvSpPr>
            <a:spLocks noChangeArrowheads="1"/>
          </p:cNvSpPr>
          <p:nvPr/>
        </p:nvSpPr>
        <p:spPr bwMode="auto">
          <a:xfrm>
            <a:off x="3546475" y="3244850"/>
            <a:ext cx="4446588" cy="76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400"/>
              <a:t>Доминик Араго</a:t>
            </a:r>
          </a:p>
        </p:txBody>
      </p:sp>
      <p:pic>
        <p:nvPicPr>
          <p:cNvPr id="5124" name="Picture 4" descr="C:\Documents and Settings\Admin\Рабочий стол\i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29000" y="4071938"/>
            <a:ext cx="2786063" cy="264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524000" y="1397000"/>
          <a:ext cx="5143500" cy="1969961"/>
        </p:xfrm>
        <a:graphic>
          <a:graphicData uri="http://schemas.openxmlformats.org/drawingml/2006/table">
            <a:tbl>
              <a:tblPr/>
              <a:tblGrid>
                <a:gridCol w="1089025"/>
                <a:gridCol w="1293813"/>
                <a:gridCol w="1127125"/>
                <a:gridCol w="1633537"/>
              </a:tblGrid>
              <a:tr h="11287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0,8</a:t>
                      </a:r>
                      <a:endParaRPr kumimoji="0" lang="ru-RU" sz="4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0,3</a:t>
                      </a:r>
                      <a:endParaRPr kumimoji="0" lang="ru-RU" sz="4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2</a:t>
                      </a:r>
                      <a:endParaRPr kumimoji="0" lang="ru-RU" sz="4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1,5</a:t>
                      </a:r>
                      <a:endParaRPr kumimoji="0" lang="ru-RU" sz="4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572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   д</a:t>
                      </a:r>
                      <a:endParaRPr kumimoji="0" lang="ru-RU" sz="4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ж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е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к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500166" y="3786190"/>
          <a:ext cx="5214974" cy="2073606"/>
        </p:xfrm>
        <a:graphic>
          <a:graphicData uri="http://schemas.openxmlformats.org/drawingml/2006/table">
            <a:tbl>
              <a:tblPr/>
              <a:tblGrid>
                <a:gridCol w="1071570"/>
                <a:gridCol w="1428760"/>
                <a:gridCol w="1928826"/>
                <a:gridCol w="785818"/>
              </a:tblGrid>
              <a:tr h="111697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800" dirty="0">
                          <a:solidFill>
                            <a:schemeClr val="tx2"/>
                          </a:solidFill>
                          <a:latin typeface="Calibri"/>
                          <a:ea typeface="Calibri"/>
                          <a:cs typeface="Times New Roman"/>
                        </a:rPr>
                        <a:t>    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800" dirty="0">
                          <a:solidFill>
                            <a:schemeClr val="tx2"/>
                          </a:solidFill>
                          <a:latin typeface="Calibri"/>
                          <a:ea typeface="Calibri"/>
                          <a:cs typeface="Times New Roman"/>
                        </a:rPr>
                        <a:t>- 0,1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800" dirty="0">
                          <a:solidFill>
                            <a:schemeClr val="tx2"/>
                          </a:solidFill>
                          <a:latin typeface="Calibri"/>
                          <a:ea typeface="Calibri"/>
                          <a:cs typeface="Times New Roman"/>
                        </a:rPr>
                        <a:t>-9/10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800" dirty="0">
                          <a:solidFill>
                            <a:schemeClr val="tx2"/>
                          </a:solidFill>
                          <a:latin typeface="Calibri"/>
                          <a:ea typeface="Calibri"/>
                          <a:cs typeface="Times New Roman"/>
                        </a:rPr>
                        <a:t>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5663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800" dirty="0" err="1" smtClean="0">
                          <a:solidFill>
                            <a:schemeClr val="tx2"/>
                          </a:solidFill>
                          <a:latin typeface="Calibri"/>
                          <a:ea typeface="Calibri"/>
                          <a:cs typeface="Times New Roman"/>
                        </a:rPr>
                        <a:t>ф</a:t>
                      </a:r>
                      <a:endParaRPr lang="ru-RU" sz="4800" dirty="0">
                        <a:solidFill>
                          <a:schemeClr val="tx2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800" dirty="0" err="1" smtClean="0">
                          <a:solidFill>
                            <a:schemeClr val="tx2"/>
                          </a:solidFill>
                          <a:latin typeface="Calibri"/>
                          <a:ea typeface="Calibri"/>
                          <a:cs typeface="Times New Roman"/>
                        </a:rPr>
                        <a:t>р</a:t>
                      </a:r>
                      <a:endParaRPr lang="ru-RU" sz="4800" dirty="0">
                        <a:solidFill>
                          <a:schemeClr val="tx2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800" dirty="0" smtClean="0">
                          <a:solidFill>
                            <a:schemeClr val="tx2"/>
                          </a:solidFill>
                          <a:latin typeface="Calibri"/>
                          <a:ea typeface="Calibri"/>
                          <a:cs typeface="Times New Roman"/>
                        </a:rPr>
                        <a:t>у</a:t>
                      </a:r>
                      <a:endParaRPr lang="ru-RU" sz="4800" dirty="0">
                        <a:solidFill>
                          <a:schemeClr val="tx2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800" dirty="0" smtClean="0">
                          <a:solidFill>
                            <a:schemeClr val="tx2"/>
                          </a:solidFill>
                          <a:latin typeface="Calibri"/>
                          <a:ea typeface="Calibri"/>
                          <a:cs typeface="Times New Roman"/>
                        </a:rPr>
                        <a:t>т</a:t>
                      </a:r>
                      <a:endParaRPr lang="ru-RU" sz="4800" dirty="0">
                        <a:solidFill>
                          <a:schemeClr val="tx2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Admin\Рабочий стол\file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500" y="357188"/>
            <a:ext cx="8072438" cy="585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88" y="1357313"/>
            <a:ext cx="2143125" cy="284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1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14688" y="1357313"/>
            <a:ext cx="228600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1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857875" y="1357313"/>
            <a:ext cx="2214563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928663" y="4721662"/>
            <a:ext cx="214314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а)(</a:t>
            </a:r>
            <a:r>
              <a:rPr lang="ru-RU" sz="2800" dirty="0" err="1" smtClean="0"/>
              <a:t>х</a:t>
            </a:r>
            <a:r>
              <a:rPr lang="ru-RU" sz="2800" dirty="0" smtClean="0"/>
              <a:t> – 3)</a:t>
            </a:r>
            <a:r>
              <a:rPr lang="ru-RU" sz="2800" baseline="30000" dirty="0" smtClean="0"/>
              <a:t>2</a:t>
            </a:r>
            <a:r>
              <a:rPr lang="ru-RU" sz="2800" dirty="0" smtClean="0"/>
              <a:t> =25 </a:t>
            </a:r>
            <a:endParaRPr lang="ru-RU" sz="28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286116" y="4721662"/>
            <a:ext cx="195529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( </a:t>
            </a:r>
            <a:r>
              <a:rPr lang="ru-RU" sz="2800" dirty="0" err="1" smtClean="0"/>
              <a:t>х</a:t>
            </a:r>
            <a:r>
              <a:rPr lang="ru-RU" sz="2800" dirty="0" smtClean="0"/>
              <a:t> – 6 )</a:t>
            </a:r>
            <a:r>
              <a:rPr lang="ru-RU" sz="2800" baseline="30000" dirty="0" smtClean="0"/>
              <a:t>2</a:t>
            </a:r>
            <a:r>
              <a:rPr lang="ru-RU" sz="2800" dirty="0" smtClean="0"/>
              <a:t> = 7 </a:t>
            </a:r>
            <a:endParaRPr lang="ru-RU" sz="28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6000760" y="4721662"/>
            <a:ext cx="264320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( </a:t>
            </a:r>
            <a:r>
              <a:rPr lang="ru-RU" sz="2800" dirty="0" err="1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х</a:t>
            </a:r>
            <a:r>
              <a:rPr lang="ru-RU" sz="28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– 11 ) </a:t>
            </a:r>
            <a:r>
              <a:rPr lang="ru-RU" sz="2800" baseline="300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2</a:t>
            </a:r>
            <a:r>
              <a:rPr lang="ru-RU" sz="28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= 81</a:t>
            </a:r>
            <a:endParaRPr lang="ru-RU" sz="2800" dirty="0">
              <a:latin typeface="Arial" charset="0"/>
              <a:ea typeface="Calibri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pic>
        <p:nvPicPr>
          <p:cNvPr id="17411" name="Рисунок 1" descr="Pifagor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3071813" cy="300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2" name="Rectangle 3"/>
          <p:cNvSpPr>
            <a:spLocks noChangeArrowheads="1"/>
          </p:cNvSpPr>
          <p:nvPr/>
        </p:nvSpPr>
        <p:spPr bwMode="auto">
          <a:xfrm>
            <a:off x="1643063" y="3143250"/>
            <a:ext cx="7143750" cy="332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ru-RU" sz="3200">
                <a:cs typeface="Times New Roman" pitchFamily="18" charset="0"/>
              </a:rPr>
              <a:t>Пифагор Самосский (лат. Pythagoras; 570 - 490 гг. до н. э.) - древнегреческий философ и математик, создатель религиозно-философской школы пифагорейцев.</a:t>
            </a:r>
            <a:endParaRPr lang="ru-RU" sz="3200"/>
          </a:p>
          <a:p>
            <a:pPr eaLnBrk="0" hangingPunct="0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rrowheads="1"/>
          </p:cNvSpPr>
          <p:nvPr>
            <p:ph type="title"/>
          </p:nvPr>
        </p:nvSpPr>
        <p:spPr>
          <a:xfrm>
            <a:off x="684213" y="333375"/>
            <a:ext cx="6870700" cy="1600200"/>
          </a:xfrm>
        </p:spPr>
        <p:txBody>
          <a:bodyPr/>
          <a:lstStyle/>
          <a:p>
            <a:pPr eaLnBrk="1" hangingPunct="1">
              <a:defRPr/>
            </a:pPr>
            <a:r>
              <a:rPr lang="ru-RU" sz="48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Контроль знаний</a:t>
            </a:r>
          </a:p>
        </p:txBody>
      </p:sp>
      <p:sp>
        <p:nvSpPr>
          <p:cNvPr id="6553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2205038"/>
            <a:ext cx="8893175" cy="3657600"/>
          </a:xfrm>
        </p:spPr>
        <p:txBody>
          <a:bodyPr/>
          <a:lstStyle/>
          <a:p>
            <a:pPr algn="ctr" eaLnBrk="1" hangingPunct="1">
              <a:buFontTx/>
              <a:buNone/>
              <a:defRPr/>
            </a:pPr>
            <a:endParaRPr lang="ru-RU" sz="4000" b="1" dirty="0" smtClean="0">
              <a:solidFill>
                <a:srgbClr val="4C0D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algn="ctr" eaLnBrk="1" hangingPunct="1">
              <a:buFontTx/>
              <a:buNone/>
              <a:defRPr/>
            </a:pPr>
            <a:r>
              <a:rPr lang="en-US" sz="4000" b="1" dirty="0" smtClean="0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15 </a:t>
            </a:r>
            <a:r>
              <a:rPr lang="ru-RU" sz="4000" b="1" dirty="0" smtClean="0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МИНУТ</a:t>
            </a:r>
            <a:endParaRPr lang="ru-RU" sz="4000" b="1" dirty="0" smtClean="0">
              <a:solidFill>
                <a:schemeClr val="folHlink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pic>
        <p:nvPicPr>
          <p:cNvPr id="7174" name="Picture 6" descr="BS00935_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510593">
            <a:off x="5867400" y="3716338"/>
            <a:ext cx="2341563" cy="244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5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55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4" dur="20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538" grpId="0"/>
      <p:bldP spid="65539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85786" y="1571612"/>
            <a:ext cx="7358114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1) Составить и решить по пять примеров на вычисление арифметических  квадратных корней.</a:t>
            </a:r>
          </a:p>
          <a:p>
            <a:r>
              <a:rPr lang="ru-RU" dirty="0" smtClean="0"/>
              <a:t>2) Известный математик </a:t>
            </a:r>
            <a:r>
              <a:rPr lang="ru-RU" dirty="0" err="1" smtClean="0"/>
              <a:t>Боссю</a:t>
            </a:r>
            <a:r>
              <a:rPr lang="ru-RU" dirty="0" smtClean="0"/>
              <a:t> умирал без сознания. Никто из окружающих его родных не мог добиться ответа ни на один вопрос. Вошёл друг умирающего, учёный </a:t>
            </a:r>
            <a:r>
              <a:rPr lang="ru-RU" dirty="0" err="1" smtClean="0"/>
              <a:t>Корпетью</a:t>
            </a:r>
            <a:r>
              <a:rPr lang="ru-RU" dirty="0" smtClean="0"/>
              <a:t>. Ему объяснили положение. «Погодите, я заставлю его ответить. Скажи мне квадрат двенадцати!». «Сто сорок четыре», - ответил </a:t>
            </a:r>
            <a:r>
              <a:rPr lang="ru-RU" dirty="0" err="1" smtClean="0"/>
              <a:t>Боссю</a:t>
            </a:r>
            <a:r>
              <a:rPr lang="ru-RU" dirty="0" smtClean="0"/>
              <a:t>. Это были его последние слова.</a:t>
            </a:r>
          </a:p>
          <a:p>
            <a:r>
              <a:rPr lang="ru-RU" dirty="0" smtClean="0"/>
              <a:t>Задание: найти в дополнительной литературе по математике интересные факты из жизни и деятельности известных математиков, связанные с темой «квадратные корни».</a:t>
            </a:r>
          </a:p>
          <a:p>
            <a:r>
              <a:rPr lang="ru-RU" dirty="0" smtClean="0"/>
              <a:t>3) Написать сообщение о математиках, упоминающихся  на уроке (Евклид, Пифагор, Эйлер, Аристотель, Архимед).</a:t>
            </a:r>
          </a:p>
          <a:p>
            <a:r>
              <a:rPr lang="ru-RU" dirty="0" smtClean="0"/>
              <a:t>Задания №2 и №3 по выбору учащихся.</a:t>
            </a:r>
          </a:p>
          <a:p>
            <a:endParaRPr lang="ru-RU" dirty="0" smtClean="0"/>
          </a:p>
        </p:txBody>
      </p:sp>
      <p:sp>
        <p:nvSpPr>
          <p:cNvPr id="3" name="Прямоугольник 2"/>
          <p:cNvSpPr/>
          <p:nvPr/>
        </p:nvSpPr>
        <p:spPr>
          <a:xfrm>
            <a:off x="1285852" y="357166"/>
            <a:ext cx="642942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ДОМАШНЕЕ ЗАДАНИЕ</a:t>
            </a:r>
            <a:endParaRPr lang="ru-RU" sz="4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1" descr="C:\Documents and Settings\Admin\Рабочий стол\i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63" y="357188"/>
            <a:ext cx="3143250" cy="414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3" name="Rectangle 2"/>
          <p:cNvSpPr>
            <a:spLocks noChangeArrowheads="1"/>
          </p:cNvSpPr>
          <p:nvPr/>
        </p:nvSpPr>
        <p:spPr bwMode="auto">
          <a:xfrm>
            <a:off x="5000625" y="857250"/>
            <a:ext cx="3714750" cy="483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ru-RU" sz="2800">
                <a:cs typeface="Times New Roman" pitchFamily="18" charset="0"/>
              </a:rPr>
              <a:t>БОССЮ (Bossut) Шарль (1730-1814) - французский математик. Иностранный почетный член Петербургской АН (1778). Труды в области геометрии и гидродинамики. 	</a:t>
            </a:r>
            <a:endParaRPr lang="ru-RU" sz="280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80" name="Rectangle 4"/>
          <p:cNvSpPr>
            <a:spLocks noGrp="1" noChangeArrowheads="1"/>
          </p:cNvSpPr>
          <p:nvPr>
            <p:ph type="ctrTitle"/>
          </p:nvPr>
        </p:nvSpPr>
        <p:spPr>
          <a:xfrm>
            <a:off x="1331913" y="1773238"/>
            <a:ext cx="6400800" cy="1412875"/>
          </a:xfrm>
        </p:spPr>
        <p:txBody>
          <a:bodyPr/>
          <a:lstStyle/>
          <a:p>
            <a:pPr eaLnBrk="1" hangingPunct="1">
              <a:defRPr/>
            </a:pPr>
            <a:r>
              <a:rPr lang="ru-RU" sz="4800" b="1" smtClean="0">
                <a:solidFill>
                  <a:srgbClr val="000099"/>
                </a:solidFill>
              </a:rPr>
              <a:t>СПАСИБО ЗА УРОК!</a:t>
            </a:r>
          </a:p>
        </p:txBody>
      </p:sp>
      <p:sp>
        <p:nvSpPr>
          <p:cNvPr id="75781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1549400" y="3500438"/>
            <a:ext cx="6032500" cy="1554162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ru-RU" sz="4400" b="1" smtClean="0">
                <a:solidFill>
                  <a:schemeClr val="tx2"/>
                </a:solidFill>
              </a:rPr>
              <a:t>УРОК ОКОНЧЕН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ru-RU" sz="4400" b="1" smtClean="0">
                <a:solidFill>
                  <a:schemeClr val="tx2"/>
                </a:solidFill>
              </a:rPr>
              <a:t> ДО СВИДАНИЯ !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57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57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57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57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57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57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578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578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578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780" grpId="0"/>
      <p:bldP spid="75781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68313" y="500043"/>
            <a:ext cx="8135937" cy="500065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sz="5400" b="1" u="sng" dirty="0" smtClean="0">
                <a:solidFill>
                  <a:srgbClr val="FFCC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/>
            </a:r>
            <a:br>
              <a:rPr lang="en-US" sz="5400" b="1" u="sng" dirty="0" smtClean="0">
                <a:solidFill>
                  <a:srgbClr val="FFCC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en-US" sz="5400" b="1" u="sng" dirty="0" smtClean="0">
                <a:solidFill>
                  <a:srgbClr val="FFCC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/>
            </a:r>
            <a:br>
              <a:rPr lang="en-US" sz="5400" b="1" u="sng" dirty="0" smtClean="0">
                <a:solidFill>
                  <a:srgbClr val="FFCC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en-US" sz="5400" b="1" u="sng" dirty="0" smtClean="0">
                <a:solidFill>
                  <a:srgbClr val="FFCC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/>
            </a:r>
            <a:br>
              <a:rPr lang="en-US" sz="5400" b="1" u="sng" dirty="0" smtClean="0">
                <a:solidFill>
                  <a:srgbClr val="FFCC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en-US" sz="5400" b="1" u="sng" dirty="0" smtClean="0">
                <a:solidFill>
                  <a:srgbClr val="FFCC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/>
            </a:r>
            <a:br>
              <a:rPr lang="en-US" sz="5400" b="1" u="sng" dirty="0" smtClean="0">
                <a:solidFill>
                  <a:srgbClr val="FFCC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en-US" sz="5400" b="1" u="sng" dirty="0" smtClean="0">
                <a:solidFill>
                  <a:srgbClr val="FFCC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/>
            </a:r>
            <a:br>
              <a:rPr lang="en-US" sz="5400" b="1" u="sng" dirty="0" smtClean="0">
                <a:solidFill>
                  <a:srgbClr val="FFCC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en-US" sz="5400" b="1" u="sng" dirty="0" smtClean="0">
                <a:solidFill>
                  <a:srgbClr val="FFCC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/>
            </a:r>
            <a:br>
              <a:rPr lang="en-US" sz="5400" b="1" u="sng" dirty="0" smtClean="0">
                <a:solidFill>
                  <a:srgbClr val="FFCC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ru-RU" sz="40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/>
            </a:r>
            <a:br>
              <a:rPr lang="ru-RU" sz="40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ru-RU" sz="4000" b="1" u="sng" dirty="0" smtClean="0">
                <a:solidFill>
                  <a:srgbClr val="FFCC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ru-RU" sz="4000" b="1" u="sng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ТЕМА УРОКА:</a:t>
            </a:r>
            <a:r>
              <a:rPr lang="ru-RU" sz="4000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ru-RU" sz="40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/>
            </a:r>
            <a:br>
              <a:rPr lang="ru-RU" sz="40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ru-RU" sz="40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/>
            </a:r>
            <a:br>
              <a:rPr lang="ru-RU" sz="40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ru-RU" sz="5400" b="1" u="sng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/>
            </a:r>
            <a:br>
              <a:rPr lang="ru-RU" sz="5400" b="1" u="sng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ru-RU" sz="4000" dirty="0" smtClean="0">
                <a:solidFill>
                  <a:srgbClr val="4C0D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/>
            </a:r>
            <a:br>
              <a:rPr lang="ru-RU" sz="4000" dirty="0" smtClean="0">
                <a:solidFill>
                  <a:srgbClr val="4C0D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ru-RU" sz="4000" b="1" u="sng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Цель урока:</a:t>
            </a:r>
            <a:r>
              <a:rPr lang="ru-RU" sz="40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/>
            </a:r>
            <a:br>
              <a:rPr lang="ru-RU" sz="40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ru-RU" sz="4000" dirty="0" smtClean="0"/>
              <a:t>Систематизировать и обобщить знания учащихся по теме «Квадратные корни»</a:t>
            </a:r>
            <a:br>
              <a:rPr lang="ru-RU" sz="4000" dirty="0" smtClean="0"/>
            </a:br>
            <a:endParaRPr lang="ru-RU" sz="4000" dirty="0" smtClean="0"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4099" name="WordArt 4"/>
          <p:cNvSpPr>
            <a:spLocks noChangeArrowheads="1" noChangeShapeType="1" noTextEdit="1"/>
          </p:cNvSpPr>
          <p:nvPr/>
        </p:nvSpPr>
        <p:spPr bwMode="auto">
          <a:xfrm>
            <a:off x="714375" y="1857364"/>
            <a:ext cx="7775575" cy="1214449"/>
          </a:xfrm>
          <a:prstGeom prst="rect">
            <a:avLst/>
          </a:prstGeom>
        </p:spPr>
        <p:txBody>
          <a:bodyPr wrap="none" fromWordArt="1">
            <a:prstTxWarp prst="textWave2">
              <a:avLst>
                <a:gd name="adj1" fmla="val 13005"/>
                <a:gd name="adj2" fmla="val 0"/>
              </a:avLst>
            </a:prstTxWarp>
          </a:bodyPr>
          <a:lstStyle/>
          <a:p>
            <a:pPr algn="ctr"/>
            <a:r>
              <a:rPr lang="ru-RU" sz="3600" kern="10" dirty="0">
                <a:ln w="3492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0070C0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«</a:t>
            </a:r>
            <a:r>
              <a:rPr lang="ru-RU" sz="3600" kern="10" dirty="0" smtClean="0">
                <a:ln w="3492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0070C0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Квадратные </a:t>
            </a:r>
            <a:r>
              <a:rPr lang="ru-RU" sz="3600" kern="10" dirty="0">
                <a:ln w="3492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0070C0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корни»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611188" y="785794"/>
            <a:ext cx="8161337" cy="36009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342900" indent="-342900">
              <a:buFontTx/>
              <a:buAutoNum type="arabicPeriod"/>
            </a:pPr>
            <a:r>
              <a:rPr lang="ru-RU" sz="2400" b="1" dirty="0">
                <a:solidFill>
                  <a:srgbClr val="663300"/>
                </a:solidFill>
              </a:rPr>
              <a:t>Определение квадратного корня из числа </a:t>
            </a:r>
            <a:r>
              <a:rPr lang="ru-RU" sz="2800" b="1" dirty="0">
                <a:solidFill>
                  <a:srgbClr val="663300"/>
                </a:solidFill>
              </a:rPr>
              <a:t>а</a:t>
            </a:r>
            <a:r>
              <a:rPr lang="ru-RU" sz="2000" b="1" dirty="0">
                <a:solidFill>
                  <a:srgbClr val="663300"/>
                </a:solidFill>
              </a:rPr>
              <a:t>.</a:t>
            </a:r>
          </a:p>
          <a:p>
            <a:pPr marL="342900" indent="-342900">
              <a:buFontTx/>
              <a:buAutoNum type="arabicPeriod"/>
            </a:pPr>
            <a:r>
              <a:rPr lang="ru-RU" sz="2400" b="1" dirty="0">
                <a:solidFill>
                  <a:srgbClr val="663300"/>
                </a:solidFill>
              </a:rPr>
              <a:t>Определение арифметического квадратного корня из числа </a:t>
            </a:r>
            <a:r>
              <a:rPr lang="ru-RU" sz="2800" b="1" dirty="0">
                <a:solidFill>
                  <a:srgbClr val="663300"/>
                </a:solidFill>
              </a:rPr>
              <a:t>а</a:t>
            </a:r>
            <a:r>
              <a:rPr lang="ru-RU" sz="2000" b="1" dirty="0">
                <a:solidFill>
                  <a:srgbClr val="663300"/>
                </a:solidFill>
              </a:rPr>
              <a:t>.</a:t>
            </a:r>
          </a:p>
          <a:p>
            <a:pPr marL="342900" indent="-342900">
              <a:buFontTx/>
              <a:buAutoNum type="arabicPeriod" startAt="3"/>
            </a:pPr>
            <a:r>
              <a:rPr lang="ru-RU" sz="2400" b="1" dirty="0">
                <a:solidFill>
                  <a:srgbClr val="663300"/>
                </a:solidFill>
              </a:rPr>
              <a:t>Свойства арифметического квадратного корня из  числа </a:t>
            </a:r>
            <a:r>
              <a:rPr lang="ru-RU" sz="2800" b="1" dirty="0">
                <a:solidFill>
                  <a:srgbClr val="663300"/>
                </a:solidFill>
              </a:rPr>
              <a:t>а</a:t>
            </a:r>
            <a:r>
              <a:rPr lang="ru-RU" sz="2000" b="1" dirty="0">
                <a:solidFill>
                  <a:srgbClr val="663300"/>
                </a:solidFill>
              </a:rPr>
              <a:t>:</a:t>
            </a:r>
          </a:p>
          <a:p>
            <a:pPr marL="342900" indent="-342900"/>
            <a:r>
              <a:rPr lang="ru-RU" sz="2400" b="1" dirty="0">
                <a:solidFill>
                  <a:srgbClr val="663300"/>
                </a:solidFill>
              </a:rPr>
              <a:t>    1)  корень из произведения неотрицательных </a:t>
            </a:r>
          </a:p>
          <a:p>
            <a:pPr marL="342900" indent="-342900"/>
            <a:r>
              <a:rPr lang="ru-RU" sz="2400" b="1" dirty="0">
                <a:solidFill>
                  <a:srgbClr val="663300"/>
                </a:solidFill>
              </a:rPr>
              <a:t>    множителей равен произведению корней из этих   множителей.</a:t>
            </a:r>
          </a:p>
          <a:p>
            <a:pPr marL="342900" indent="-342900"/>
            <a:r>
              <a:rPr lang="ru-RU" sz="2400" dirty="0">
                <a:solidFill>
                  <a:srgbClr val="663300"/>
                </a:solidFill>
              </a:rPr>
              <a:t>    </a:t>
            </a:r>
            <a:endParaRPr lang="ru-RU" sz="2400" b="1" dirty="0">
              <a:solidFill>
                <a:srgbClr val="663300"/>
              </a:solidFill>
            </a:endParaRPr>
          </a:p>
        </p:txBody>
      </p:sp>
      <p:graphicFrame>
        <p:nvGraphicFramePr>
          <p:cNvPr id="3" name="Object 6"/>
          <p:cNvGraphicFramePr>
            <a:graphicFrameLocks noChangeAspect="1"/>
          </p:cNvGraphicFramePr>
          <p:nvPr/>
        </p:nvGraphicFramePr>
        <p:xfrm>
          <a:off x="468313" y="4005263"/>
          <a:ext cx="2232025" cy="515937"/>
        </p:xfrm>
        <a:graphic>
          <a:graphicData uri="http://schemas.openxmlformats.org/presentationml/2006/ole">
            <p:oleObj spid="_x0000_s1026" name="Equation" r:id="rId3" imgW="990360" imgH="228600" progId="">
              <p:embed/>
            </p:oleObj>
          </a:graphicData>
        </a:graphic>
      </p:graphicFrame>
      <p:sp>
        <p:nvSpPr>
          <p:cNvPr id="4" name="Text Box 7"/>
          <p:cNvSpPr txBox="1">
            <a:spLocks noChangeArrowheads="1"/>
          </p:cNvSpPr>
          <p:nvPr/>
        </p:nvSpPr>
        <p:spPr bwMode="auto">
          <a:xfrm>
            <a:off x="2751138" y="4097338"/>
            <a:ext cx="495617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solidFill>
                  <a:srgbClr val="9933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, если а, в – неотрицательные множители</a:t>
            </a:r>
          </a:p>
        </p:txBody>
      </p:sp>
      <p:sp>
        <p:nvSpPr>
          <p:cNvPr id="5" name="Text Box 8"/>
          <p:cNvSpPr txBox="1">
            <a:spLocks noChangeArrowheads="1"/>
          </p:cNvSpPr>
          <p:nvPr/>
        </p:nvSpPr>
        <p:spPr bwMode="auto">
          <a:xfrm>
            <a:off x="538163" y="4508500"/>
            <a:ext cx="8605837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rgbClr val="663300"/>
                </a:solidFill>
              </a:rPr>
              <a:t>2)</a:t>
            </a:r>
            <a:r>
              <a:rPr lang="ru-RU" sz="2400">
                <a:solidFill>
                  <a:srgbClr val="663300"/>
                </a:solidFill>
              </a:rPr>
              <a:t> </a:t>
            </a:r>
            <a:r>
              <a:rPr lang="ru-RU" sz="2400" b="1">
                <a:solidFill>
                  <a:srgbClr val="663300"/>
                </a:solidFill>
              </a:rPr>
              <a:t>корень из дроби, числитель которой неотрицателен,</a:t>
            </a:r>
          </a:p>
          <a:p>
            <a:r>
              <a:rPr lang="ru-RU" sz="2400" b="1">
                <a:solidFill>
                  <a:srgbClr val="663300"/>
                </a:solidFill>
              </a:rPr>
              <a:t>   а знаменатель положителен, равен корню из</a:t>
            </a:r>
          </a:p>
          <a:p>
            <a:r>
              <a:rPr lang="ru-RU" sz="2400" b="1">
                <a:solidFill>
                  <a:srgbClr val="663300"/>
                </a:solidFill>
              </a:rPr>
              <a:t>   числителя, деленному на корень из знаменателя.</a:t>
            </a:r>
          </a:p>
        </p:txBody>
      </p:sp>
      <p:graphicFrame>
        <p:nvGraphicFramePr>
          <p:cNvPr id="6" name="Object 9"/>
          <p:cNvGraphicFramePr>
            <a:graphicFrameLocks noChangeAspect="1"/>
          </p:cNvGraphicFramePr>
          <p:nvPr/>
        </p:nvGraphicFramePr>
        <p:xfrm>
          <a:off x="611188" y="5805488"/>
          <a:ext cx="1657350" cy="935037"/>
        </p:xfrm>
        <a:graphic>
          <a:graphicData uri="http://schemas.openxmlformats.org/presentationml/2006/ole">
            <p:oleObj spid="_x0000_s1027" name="Equation" r:id="rId4" imgW="634680" imgH="457200" progId="">
              <p:embed/>
            </p:oleObj>
          </a:graphicData>
        </a:graphic>
      </p:graphicFrame>
      <p:sp>
        <p:nvSpPr>
          <p:cNvPr id="7" name="Text Box 10"/>
          <p:cNvSpPr txBox="1">
            <a:spLocks noChangeArrowheads="1"/>
          </p:cNvSpPr>
          <p:nvPr/>
        </p:nvSpPr>
        <p:spPr bwMode="auto">
          <a:xfrm>
            <a:off x="2176463" y="6040438"/>
            <a:ext cx="63087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solidFill>
                  <a:srgbClr val="9933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, если а – неотрицательное число, в - положительное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643042" y="142853"/>
            <a:ext cx="521497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srgbClr val="A5002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 о в т о </a:t>
            </a:r>
            <a:r>
              <a:rPr lang="ru-RU" sz="3600" b="1" dirty="0" err="1" smtClean="0">
                <a:solidFill>
                  <a:srgbClr val="A5002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р</a:t>
            </a:r>
            <a:r>
              <a:rPr lang="ru-RU" sz="3600" b="1" dirty="0" smtClean="0">
                <a:solidFill>
                  <a:srgbClr val="A5002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и м</a:t>
            </a:r>
            <a:endParaRPr lang="ru-RU" sz="3600" b="1" dirty="0">
              <a:solidFill>
                <a:srgbClr val="A5002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pic>
        <p:nvPicPr>
          <p:cNvPr id="9" name="Picture 13" descr="0124"/>
          <p:cNvPicPr>
            <a:picLocks noChangeAspect="1" noChangeArrowheads="1"/>
          </p:cNvPicPr>
          <p:nvPr/>
        </p:nvPicPr>
        <p:blipFill>
          <a:blip r:embed="rId5" cstate="print"/>
          <a:srcRect b="5576"/>
          <a:stretch>
            <a:fillRect/>
          </a:stretch>
        </p:blipFill>
        <p:spPr bwMode="auto">
          <a:xfrm>
            <a:off x="8101013" y="115888"/>
            <a:ext cx="911225" cy="112553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2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2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000"/>
                            </p:stCondLst>
                            <p:childTnLst>
                              <p:par>
                                <p:cTn id="5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Рисунок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813" y="285750"/>
            <a:ext cx="7572375" cy="6072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8596" y="500042"/>
            <a:ext cx="8072494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hangingPunct="0"/>
            <a:r>
              <a:rPr lang="ru-RU" sz="4000" b="1" dirty="0" err="1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Мамиллярия</a:t>
            </a:r>
            <a:r>
              <a:rPr lang="ru-RU" sz="4000" b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-</a:t>
            </a:r>
            <a:r>
              <a:rPr lang="ru-RU" sz="40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это разновидность кактусов, родиной которых являются горные засушливые районы Мексики. Эти кактусы имеют шаровидный стебель. Цветы некрупные, красного, </a:t>
            </a:r>
            <a:r>
              <a:rPr lang="ru-RU" sz="4000" dirty="0" err="1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розового</a:t>
            </a:r>
            <a:r>
              <a:rPr lang="ru-RU" sz="40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, жёлтого или белого цвета. Они расположены веночками на верхушке кактуса.</a:t>
            </a:r>
            <a:endParaRPr lang="ru-RU" sz="4000" dirty="0">
              <a:ea typeface="Calibri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Documents and Settings\Admin\Рабочий стол\mamilari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785787" y="857232"/>
          <a:ext cx="8001058" cy="4714908"/>
        </p:xfrm>
        <a:graphic>
          <a:graphicData uri="http://schemas.openxmlformats.org/drawingml/2006/table">
            <a:tbl>
              <a:tblPr/>
              <a:tblGrid>
                <a:gridCol w="1193141"/>
                <a:gridCol w="2807389"/>
                <a:gridCol w="3017942"/>
                <a:gridCol w="982586"/>
              </a:tblGrid>
              <a:tr h="235745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- 2         </a:t>
                      </a:r>
                      <a:endParaRPr kumimoji="0" lang="ru-RU" sz="3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Альпийский подснежник</a:t>
                      </a:r>
                      <a:endParaRPr kumimoji="0" lang="ru-RU" sz="3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Снежный барс</a:t>
                      </a:r>
                      <a:endParaRPr kumimoji="0" lang="ru-RU" sz="3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0,7</a:t>
                      </a:r>
                      <a:endParaRPr kumimoji="0" lang="ru-RU" sz="3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5745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0,5</a:t>
                      </a:r>
                      <a:endParaRPr kumimoji="0" lang="ru-RU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Львиная лапка</a:t>
                      </a:r>
                      <a:endParaRPr kumimoji="0" lang="ru-RU" sz="3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Звезда гор</a:t>
                      </a:r>
                      <a:endParaRPr kumimoji="0" lang="ru-RU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2,5</a:t>
                      </a:r>
                      <a:endParaRPr kumimoji="0" lang="ru-RU" sz="3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Documents and Settings\Admin\Рабочий стол\250px-Desierto_florido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88" y="428625"/>
            <a:ext cx="7286625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Documents and Settings\Admin\Рабочий стол\толлтой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38" y="285750"/>
            <a:ext cx="3500437" cy="357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5" name="Rectangle 3"/>
          <p:cNvSpPr>
            <a:spLocks noChangeArrowheads="1"/>
          </p:cNvSpPr>
          <p:nvPr/>
        </p:nvSpPr>
        <p:spPr bwMode="auto">
          <a:xfrm>
            <a:off x="1214438" y="4000500"/>
            <a:ext cx="7000875" cy="283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ru-RU" sz="1600">
                <a:cs typeface="Times New Roman" pitchFamily="18" charset="0"/>
              </a:rPr>
              <a:t>Толстой Лев Николаевич</a:t>
            </a:r>
            <a:endParaRPr lang="ru-RU" sz="1600"/>
          </a:p>
          <a:p>
            <a:pPr eaLnBrk="0" hangingPunct="0"/>
            <a:r>
              <a:rPr lang="ru-RU" sz="1600">
                <a:cs typeface="Times New Roman" pitchFamily="18" charset="0"/>
              </a:rPr>
              <a:t>(09.09.1828 - 20.11.1910).</a:t>
            </a:r>
            <a:endParaRPr lang="ru-RU" sz="1600"/>
          </a:p>
          <a:p>
            <a:pPr eaLnBrk="0" hangingPunct="0"/>
            <a:r>
              <a:rPr lang="ru-RU" sz="1600">
                <a:cs typeface="Times New Roman" pitchFamily="18" charset="0"/>
              </a:rPr>
              <a:t>Л.Н.Толстой родился в усадьбе Ясная Поляна. Среди предков писателя по отцовской линии — сподвижник Петра I — П. А. Толстой, одним из первых в России получивший графский титул. Участником Отечественной войны 1812 г. был отец писателя гр. Н. И. Толстой. По материнской линии Толстой принадлежал к роду князей Болконских, связанных родством с князьями Трубецкими, Голицыными, Одоевскими, Лыковыми и другими знатными семьями. По матери Толстой был родственником А. С. Пушкина.</a:t>
            </a:r>
            <a:endParaRPr lang="ru-RU" sz="1600"/>
          </a:p>
          <a:p>
            <a:pPr eaLnBrk="0" hangingPunct="0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82</TotalTime>
  <Words>508</Words>
  <PresentationFormat>Экран (4:3)</PresentationFormat>
  <Paragraphs>61</Paragraphs>
  <Slides>17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9" baseType="lpstr">
      <vt:lpstr>Тема Office</vt:lpstr>
      <vt:lpstr>Equation</vt:lpstr>
      <vt:lpstr>Слайд 1</vt:lpstr>
      <vt:lpstr>        ТЕМА УРОКА:     Цель урока: Систематизировать и обобщить знания учащихся по теме «Квадратные корни» 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Контроль знаний</vt:lpstr>
      <vt:lpstr>Слайд 15</vt:lpstr>
      <vt:lpstr>Слайд 16</vt:lpstr>
      <vt:lpstr>СПАСИБО ЗА УРОК!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Admin</cp:lastModifiedBy>
  <cp:revision>14</cp:revision>
  <dcterms:modified xsi:type="dcterms:W3CDTF">2012-10-22T13:09:42Z</dcterms:modified>
</cp:coreProperties>
</file>